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68" r:id="rId4"/>
    <p:sldId id="260" r:id="rId5"/>
    <p:sldId id="267" r:id="rId6"/>
    <p:sldId id="261" r:id="rId7"/>
    <p:sldId id="258" r:id="rId8"/>
    <p:sldId id="262" r:id="rId9"/>
    <p:sldId id="263" r:id="rId10"/>
    <p:sldId id="269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656" y="-7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en-US" dirty="0" err="1" smtClean="0"/>
            <a:t>Flaschen</a:t>
          </a:r>
          <a:endParaRPr lang="en-US" dirty="0"/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/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/>
        </a:p>
      </dgm:t>
    </dgm:pt>
    <dgm:pt modelId="{9CA7C66F-6CF9-4093-95BD-C861D9811AA0}">
      <dgm:prSet phldrT="[Text]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en-US" dirty="0" err="1" smtClean="0"/>
            <a:t>Tüten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/>
        <a:lstStyle/>
        <a:p>
          <a:endParaRPr lang="en-US"/>
        </a:p>
      </dgm:t>
    </dgm:pt>
    <dgm:pt modelId="{9AC506A7-F034-46F5-B26F-46FD22856FB4}" type="sibTrans" cxnId="{1A254136-9EEE-43D0-BC71-1289B085104A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en-US" dirty="0" err="1" smtClean="0"/>
            <a:t>Besteck</a:t>
          </a:r>
          <a:endParaRPr lang="en-US" dirty="0"/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/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/>
        </a:p>
      </dgm:t>
    </dgm:pt>
    <dgm:pt modelId="{056BF56F-CC43-4DDD-9D89-CA94DE101ECC}">
      <dgm:prSet phldrT="[Text]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en-US" dirty="0" smtClean="0"/>
            <a:t>Handy</a:t>
          </a:r>
          <a:br>
            <a:rPr lang="en-US" dirty="0" smtClean="0"/>
          </a:br>
          <a:r>
            <a:rPr lang="en-US" dirty="0" smtClean="0"/>
            <a:t>Cases</a:t>
          </a:r>
          <a:endParaRPr lang="en-US" dirty="0"/>
        </a:p>
      </dgm:t>
    </dgm:pt>
    <dgm:pt modelId="{001921C4-E4A3-488C-B466-13D798BB2038}" type="parTrans" cxnId="{778F2B2A-B50E-4B4B-8031-BBB0BAF3076A}">
      <dgm:prSet/>
      <dgm:spPr/>
      <dgm:t>
        <a:bodyPr/>
        <a:lstStyle/>
        <a:p>
          <a:endParaRPr lang="en-US"/>
        </a:p>
      </dgm:t>
    </dgm:pt>
    <dgm:pt modelId="{B28DA56B-359A-427D-B40B-7C9A5E29DAD4}" type="sibTrans" cxnId="{778F2B2A-B50E-4B4B-8031-BBB0BAF3076A}">
      <dgm:prSet/>
      <dgm:spPr/>
      <dgm:t>
        <a:bodyPr/>
        <a:lstStyle/>
        <a:p>
          <a:endParaRPr lang="en-US"/>
        </a:p>
      </dgm:t>
    </dgm:pt>
    <dgm:pt modelId="{204779DA-9EFD-416C-AA17-3047285492E6}">
      <dgm:prSet phldrT="[Text]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en-US" dirty="0" err="1" smtClean="0"/>
            <a:t>Bautätigkeit</a:t>
          </a:r>
          <a:endParaRPr lang="en-US" dirty="0"/>
        </a:p>
      </dgm:t>
    </dgm:pt>
    <dgm:pt modelId="{10182E5A-267A-4FF5-8BE4-365E5F0F59FD}" type="parTrans" cxnId="{4B45AE37-5E95-4459-A22C-A76A562E440A}">
      <dgm:prSet/>
      <dgm:spPr/>
      <dgm:t>
        <a:bodyPr/>
        <a:lstStyle/>
        <a:p>
          <a:endParaRPr lang="en-US"/>
        </a:p>
      </dgm:t>
    </dgm:pt>
    <dgm:pt modelId="{89F8EF12-ABE9-4852-AA60-32F3BE4FD92C}" type="sibTrans" cxnId="{4B45AE37-5E95-4459-A22C-A76A562E440A}">
      <dgm:prSet/>
      <dgm:spPr/>
      <dgm:t>
        <a:bodyPr/>
        <a:lstStyle/>
        <a:p>
          <a:endParaRPr lang="en-US"/>
        </a:p>
      </dgm:t>
    </dgm:pt>
    <dgm:pt modelId="{FBE57202-63C6-4AC6-8A48-2F7EEDE18422}">
      <dgm:prSet phldrT="[Text]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en-US" dirty="0" err="1" smtClean="0"/>
            <a:t>Medizin</a:t>
          </a:r>
          <a:r>
            <a:rPr lang="en-US" dirty="0" smtClean="0"/>
            <a:t>!!!</a:t>
          </a:r>
          <a:endParaRPr lang="en-US" dirty="0"/>
        </a:p>
      </dgm:t>
    </dgm:pt>
    <dgm:pt modelId="{22E9EA7B-06A1-4DB0-8C13-4FDDC38F5300}" type="parTrans" cxnId="{89F86E09-7B46-4DCB-A438-8B1FC1DB0A71}">
      <dgm:prSet/>
      <dgm:spPr/>
      <dgm:t>
        <a:bodyPr/>
        <a:lstStyle/>
        <a:p>
          <a:endParaRPr lang="en-US"/>
        </a:p>
      </dgm:t>
    </dgm:pt>
    <dgm:pt modelId="{29B1D402-63E0-4277-B9B1-DE1AE207061C}" type="sibTrans" cxnId="{89F86E09-7B46-4DCB-A438-8B1FC1DB0A71}">
      <dgm:prSet/>
      <dgm:spPr/>
      <dgm:t>
        <a:bodyPr/>
        <a:lstStyle/>
        <a:p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4FAF7-2B1B-440D-AB04-52061A8327A8}" type="pres">
      <dgm:prSet presAssocID="{0EFAF7DB-220E-474B-A306-B18848A2E64E}" presName="node" presStyleLbl="node1" presStyleIdx="0" presStyleCnt="6" custScaleX="66529" custLinFactNeighborX="-32901" custLinFactNeighborY="6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C629E-FD24-4979-AD6C-FF765663342C}" type="pres">
      <dgm:prSet presAssocID="{8655DB40-16AB-41AF-B7B9-C009642A6E8E}" presName="sibTrans" presStyleCnt="0"/>
      <dgm:spPr>
        <a:scene3d>
          <a:camera prst="orthographicFront"/>
          <a:lightRig rig="threePt" dir="t"/>
        </a:scene3d>
        <a:sp3d/>
      </dgm:spPr>
      <dgm:t>
        <a:bodyPr/>
        <a:lstStyle/>
        <a:p>
          <a:endParaRPr lang="bg-BG"/>
        </a:p>
      </dgm:t>
    </dgm:pt>
    <dgm:pt modelId="{C593AB34-4B84-4F47-A09D-1663F9F71AFC}" type="pres">
      <dgm:prSet presAssocID="{9CA7C66F-6CF9-4093-95BD-C861D9811AA0}" presName="node" presStyleLbl="node1" presStyleIdx="1" presStyleCnt="6" custScaleX="53682" custLinFactNeighborX="-14141" custLinFactNeighborY="9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466A-5AEB-4BDD-BDCC-43ADA92E714A}" type="pres">
      <dgm:prSet presAssocID="{9AC506A7-F034-46F5-B26F-46FD22856FB4}" presName="sibTrans" presStyleCnt="0"/>
      <dgm:spPr>
        <a:scene3d>
          <a:camera prst="orthographicFront"/>
          <a:lightRig rig="threePt" dir="t"/>
        </a:scene3d>
        <a:sp3d/>
      </dgm:spPr>
      <dgm:t>
        <a:bodyPr/>
        <a:lstStyle/>
        <a:p>
          <a:endParaRPr lang="bg-BG"/>
        </a:p>
      </dgm:t>
    </dgm:pt>
    <dgm:pt modelId="{917D3CD9-BA5B-404E-931F-223BF970C99B}" type="pres">
      <dgm:prSet presAssocID="{8AEC6483-23EF-4414-8E2A-6A005181899E}" presName="node" presStyleLbl="node1" presStyleIdx="2" presStyleCnt="6" custScaleX="58967" custLinFactNeighborX="-11642" custLinFactNeighborY="6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BB6F-28BD-4A03-B872-7769C680243B}" type="pres">
      <dgm:prSet presAssocID="{C81D2561-AE20-4589-919A-5479573342B0}" presName="sibTrans" presStyleCnt="0"/>
      <dgm:spPr>
        <a:scene3d>
          <a:camera prst="orthographicFront"/>
          <a:lightRig rig="threePt" dir="t"/>
        </a:scene3d>
        <a:sp3d/>
      </dgm:spPr>
      <dgm:t>
        <a:bodyPr/>
        <a:lstStyle/>
        <a:p>
          <a:endParaRPr lang="bg-BG"/>
        </a:p>
      </dgm:t>
    </dgm:pt>
    <dgm:pt modelId="{4F7EBD7D-DFCF-42D9-919C-E6E65091B79C}" type="pres">
      <dgm:prSet presAssocID="{056BF56F-CC43-4DDD-9D89-CA94DE101ECC}" presName="node" presStyleLbl="node1" presStyleIdx="3" presStyleCnt="6" custLinFactNeighborX="-16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926FB-9294-4D9C-9214-4CEF0275C497}" type="pres">
      <dgm:prSet presAssocID="{B28DA56B-359A-427D-B40B-7C9A5E29DAD4}" presName="sibTrans" presStyleCnt="0"/>
      <dgm:spPr>
        <a:scene3d>
          <a:camera prst="orthographicFront"/>
          <a:lightRig rig="threePt" dir="t"/>
        </a:scene3d>
        <a:sp3d/>
      </dgm:spPr>
      <dgm:t>
        <a:bodyPr/>
        <a:lstStyle/>
        <a:p>
          <a:endParaRPr lang="bg-BG"/>
        </a:p>
      </dgm:t>
    </dgm:pt>
    <dgm:pt modelId="{CB52FD11-6E75-4074-AC8F-10E0FD59B7A0}" type="pres">
      <dgm:prSet presAssocID="{204779DA-9EFD-416C-AA17-3047285492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88CD8-2C19-489E-9D24-02924B217C45}" type="pres">
      <dgm:prSet presAssocID="{89F8EF12-ABE9-4852-AA60-32F3BE4FD92C}" presName="sibTrans" presStyleCnt="0"/>
      <dgm:spPr>
        <a:scene3d>
          <a:camera prst="orthographicFront"/>
          <a:lightRig rig="threePt" dir="t"/>
        </a:scene3d>
        <a:sp3d/>
      </dgm:spPr>
      <dgm:t>
        <a:bodyPr/>
        <a:lstStyle/>
        <a:p>
          <a:endParaRPr lang="bg-BG"/>
        </a:p>
      </dgm:t>
    </dgm:pt>
    <dgm:pt modelId="{76049CD1-75A7-4C80-9C4F-81F0D3E4B5DC}" type="pres">
      <dgm:prSet presAssocID="{FBE57202-63C6-4AC6-8A48-2F7EEDE18422}" presName="node" presStyleLbl="node1" presStyleIdx="5" presStyleCnt="6" custScaleY="77349" custLinFactNeighborX="-449" custLinFactNeighborY="-6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739289-C7F5-4C2B-8002-E64A84A3CCF1}" type="presOf" srcId="{9CA7C66F-6CF9-4093-95BD-C861D9811AA0}" destId="{C593AB34-4B84-4F47-A09D-1663F9F71AFC}" srcOrd="0" destOrd="0" presId="urn:microsoft.com/office/officeart/2005/8/layout/default#1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7095E1F8-4EDE-4430-B07D-B7175589A733}" type="presOf" srcId="{B842BC11-90CF-49FF-8D61-E8A8AAFE1BB6}" destId="{068CCA7D-1404-4068-AB93-6968EFC37502}" srcOrd="0" destOrd="0" presId="urn:microsoft.com/office/officeart/2005/8/layout/default#1"/>
    <dgm:cxn modelId="{5257829B-1EC2-4B27-82CD-9A4900A3CEF5}" type="presOf" srcId="{204779DA-9EFD-416C-AA17-3047285492E6}" destId="{CB52FD11-6E75-4074-AC8F-10E0FD59B7A0}" srcOrd="0" destOrd="0" presId="urn:microsoft.com/office/officeart/2005/8/layout/default#1"/>
    <dgm:cxn modelId="{98E9781F-6C85-4C8B-A8C8-ACC68D56FD26}" type="presOf" srcId="{0EFAF7DB-220E-474B-A306-B18848A2E64E}" destId="{EAA4FAF7-2B1B-440D-AB04-52061A8327A8}" srcOrd="0" destOrd="0" presId="urn:microsoft.com/office/officeart/2005/8/layout/default#1"/>
    <dgm:cxn modelId="{4C41BE15-3799-4642-92AF-58F1C6904769}" type="presOf" srcId="{056BF56F-CC43-4DDD-9D89-CA94DE101ECC}" destId="{4F7EBD7D-DFCF-42D9-919C-E6E65091B79C}" srcOrd="0" destOrd="0" presId="urn:microsoft.com/office/officeart/2005/8/layout/default#1"/>
    <dgm:cxn modelId="{4B3A68AC-F7E0-44C7-B1C8-7CD80B465A26}" type="presOf" srcId="{8AEC6483-23EF-4414-8E2A-6A005181899E}" destId="{917D3CD9-BA5B-404E-931F-223BF970C99B}" srcOrd="0" destOrd="0" presId="urn:microsoft.com/office/officeart/2005/8/layout/default#1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1A373FBE-0C0B-4365-8600-C5B96F883073}" type="presOf" srcId="{FBE57202-63C6-4AC6-8A48-2F7EEDE18422}" destId="{76049CD1-75A7-4C80-9C4F-81F0D3E4B5DC}" srcOrd="0" destOrd="0" presId="urn:microsoft.com/office/officeart/2005/8/layout/default#1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BC5FF21A-43E7-485A-B596-C5AADF327B05}" type="presParOf" srcId="{068CCA7D-1404-4068-AB93-6968EFC37502}" destId="{EAA4FAF7-2B1B-440D-AB04-52061A8327A8}" srcOrd="0" destOrd="0" presId="urn:microsoft.com/office/officeart/2005/8/layout/default#1"/>
    <dgm:cxn modelId="{7DBDEB3C-0922-4C11-B032-8800766EAAC7}" type="presParOf" srcId="{068CCA7D-1404-4068-AB93-6968EFC37502}" destId="{D86C629E-FD24-4979-AD6C-FF765663342C}" srcOrd="1" destOrd="0" presId="urn:microsoft.com/office/officeart/2005/8/layout/default#1"/>
    <dgm:cxn modelId="{613FE1F9-EF48-4B26-8AF0-FACA67BF29EB}" type="presParOf" srcId="{068CCA7D-1404-4068-AB93-6968EFC37502}" destId="{C593AB34-4B84-4F47-A09D-1663F9F71AFC}" srcOrd="2" destOrd="0" presId="urn:microsoft.com/office/officeart/2005/8/layout/default#1"/>
    <dgm:cxn modelId="{40AAE183-EE4F-4AB0-9437-11D5128906F3}" type="presParOf" srcId="{068CCA7D-1404-4068-AB93-6968EFC37502}" destId="{5AD6466A-5AEB-4BDD-BDCC-43ADA92E714A}" srcOrd="3" destOrd="0" presId="urn:microsoft.com/office/officeart/2005/8/layout/default#1"/>
    <dgm:cxn modelId="{0859D5FC-F1F1-41ED-AFE7-9ED996860B28}" type="presParOf" srcId="{068CCA7D-1404-4068-AB93-6968EFC37502}" destId="{917D3CD9-BA5B-404E-931F-223BF970C99B}" srcOrd="4" destOrd="0" presId="urn:microsoft.com/office/officeart/2005/8/layout/default#1"/>
    <dgm:cxn modelId="{235E33CA-9331-4C4F-9FB8-E86BD246400B}" type="presParOf" srcId="{068CCA7D-1404-4068-AB93-6968EFC37502}" destId="{D803BB6F-28BD-4A03-B872-7769C680243B}" srcOrd="5" destOrd="0" presId="urn:microsoft.com/office/officeart/2005/8/layout/default#1"/>
    <dgm:cxn modelId="{B063FF6D-1F2D-472D-8B4C-B6A378A09833}" type="presParOf" srcId="{068CCA7D-1404-4068-AB93-6968EFC37502}" destId="{4F7EBD7D-DFCF-42D9-919C-E6E65091B79C}" srcOrd="6" destOrd="0" presId="urn:microsoft.com/office/officeart/2005/8/layout/default#1"/>
    <dgm:cxn modelId="{8DEA9DD5-5136-4B11-90B8-93E3C16F0472}" type="presParOf" srcId="{068CCA7D-1404-4068-AB93-6968EFC37502}" destId="{371926FB-9294-4D9C-9214-4CEF0275C497}" srcOrd="7" destOrd="0" presId="urn:microsoft.com/office/officeart/2005/8/layout/default#1"/>
    <dgm:cxn modelId="{59493989-76F3-460C-95F9-0ACC1B69B031}" type="presParOf" srcId="{068CCA7D-1404-4068-AB93-6968EFC37502}" destId="{CB52FD11-6E75-4074-AC8F-10E0FD59B7A0}" srcOrd="8" destOrd="0" presId="urn:microsoft.com/office/officeart/2005/8/layout/default#1"/>
    <dgm:cxn modelId="{6A894F3B-0B32-4910-89E9-FF9567B8B041}" type="presParOf" srcId="{068CCA7D-1404-4068-AB93-6968EFC37502}" destId="{08588CD8-2C19-489E-9D24-02924B217C45}" srcOrd="9" destOrd="0" presId="urn:microsoft.com/office/officeart/2005/8/layout/default#1"/>
    <dgm:cxn modelId="{A2512EF8-018A-47CE-AD9F-9EF6FA2C53E3}" type="presParOf" srcId="{068CCA7D-1404-4068-AB93-6968EFC37502}" destId="{76049CD1-75A7-4C80-9C4F-81F0D3E4B5DC}" srcOrd="10" destOrd="0" presId="urn:microsoft.com/office/officeart/2005/8/layout/default#1"/>
  </dgm:cxnLst>
  <dgm:bg>
    <a:effectLst>
      <a:outerShdw dist="50800" sx="1000" sy="1000" algn="ctr" rotWithShape="0">
        <a:srgbClr val="000000"/>
      </a:outerShdw>
      <a:softEdge rad="1270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0" y="90322"/>
          <a:ext cx="1475796" cy="1330965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Flaschen</a:t>
          </a:r>
          <a:endParaRPr lang="en-US" sz="2300" kern="1200" dirty="0"/>
        </a:p>
      </dsp:txBody>
      <dsp:txXfrm>
        <a:off x="0" y="90322"/>
        <a:ext cx="1475796" cy="1330965"/>
      </dsp:txXfrm>
    </dsp:sp>
    <dsp:sp modelId="{C593AB34-4B84-4F47-A09D-1663F9F71AFC}">
      <dsp:nvSpPr>
        <dsp:cNvPr id="0" name=""/>
        <dsp:cNvSpPr/>
      </dsp:nvSpPr>
      <dsp:spPr>
        <a:xfrm>
          <a:off x="1979117" y="124381"/>
          <a:ext cx="1190814" cy="1330965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Tüten</a:t>
          </a:r>
          <a:endParaRPr lang="en-US" sz="2300" kern="1200" dirty="0"/>
        </a:p>
      </dsp:txBody>
      <dsp:txXfrm>
        <a:off x="1979117" y="124381"/>
        <a:ext cx="1190814" cy="1330965"/>
      </dsp:txXfrm>
    </dsp:sp>
    <dsp:sp modelId="{917D3CD9-BA5B-404E-931F-223BF970C99B}">
      <dsp:nvSpPr>
        <dsp:cNvPr id="0" name=""/>
        <dsp:cNvSpPr/>
      </dsp:nvSpPr>
      <dsp:spPr>
        <a:xfrm>
          <a:off x="3447194" y="90322"/>
          <a:ext cx="1308050" cy="1330965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Besteck</a:t>
          </a:r>
          <a:endParaRPr lang="en-US" sz="2300" kern="1200" dirty="0"/>
        </a:p>
      </dsp:txBody>
      <dsp:txXfrm>
        <a:off x="3447194" y="90322"/>
        <a:ext cx="1308050" cy="1330965"/>
      </dsp:txXfrm>
    </dsp:sp>
    <dsp:sp modelId="{4F7EBD7D-DFCF-42D9-919C-E6E65091B79C}">
      <dsp:nvSpPr>
        <dsp:cNvPr id="0" name=""/>
        <dsp:cNvSpPr/>
      </dsp:nvSpPr>
      <dsp:spPr>
        <a:xfrm>
          <a:off x="104608" y="1553287"/>
          <a:ext cx="2218275" cy="1330965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Handy</a:t>
          </a:r>
          <a:br>
            <a:rPr lang="en-US" sz="2300" kern="1200" dirty="0" smtClean="0"/>
          </a:br>
          <a:r>
            <a:rPr lang="en-US" sz="2300" kern="1200" dirty="0" smtClean="0"/>
            <a:t>Cases</a:t>
          </a:r>
          <a:endParaRPr lang="en-US" sz="2300" kern="1200" dirty="0"/>
        </a:p>
      </dsp:txBody>
      <dsp:txXfrm>
        <a:off x="104608" y="1553287"/>
        <a:ext cx="2218275" cy="1330965"/>
      </dsp:txXfrm>
    </dsp:sp>
    <dsp:sp modelId="{CB52FD11-6E75-4074-AC8F-10E0FD59B7A0}">
      <dsp:nvSpPr>
        <dsp:cNvPr id="0" name=""/>
        <dsp:cNvSpPr/>
      </dsp:nvSpPr>
      <dsp:spPr>
        <a:xfrm>
          <a:off x="2915251" y="1553287"/>
          <a:ext cx="2218275" cy="1330965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Bautätigkeit</a:t>
          </a:r>
          <a:endParaRPr lang="en-US" sz="2300" kern="1200" dirty="0"/>
        </a:p>
      </dsp:txBody>
      <dsp:txXfrm>
        <a:off x="2915251" y="1553287"/>
        <a:ext cx="2218275" cy="1330965"/>
      </dsp:txXfrm>
    </dsp:sp>
    <dsp:sp modelId="{76049CD1-75A7-4C80-9C4F-81F0D3E4B5DC}">
      <dsp:nvSpPr>
        <dsp:cNvPr id="0" name=""/>
        <dsp:cNvSpPr/>
      </dsp:nvSpPr>
      <dsp:spPr>
        <a:xfrm>
          <a:off x="1685240" y="3016373"/>
          <a:ext cx="2218275" cy="1029488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Medizin</a:t>
          </a:r>
          <a:r>
            <a:rPr lang="en-US" sz="2300" kern="1200" dirty="0" smtClean="0"/>
            <a:t>!!!</a:t>
          </a:r>
          <a:endParaRPr lang="en-US" sz="2300" kern="1200" dirty="0"/>
        </a:p>
      </dsp:txBody>
      <dsp:txXfrm>
        <a:off x="1685240" y="3016373"/>
        <a:ext cx="2218275" cy="1029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1/24/2014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1/24/2014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1/24/2014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‹Nr.›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1/24/2014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1/24/2014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1/24/2014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1/24/2014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1/24/2014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‹Nr.›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1/24/2014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‹Nr.›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1/24/2014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0707" y="1531917"/>
            <a:ext cx="8013082" cy="1300071"/>
          </a:xfrm>
        </p:spPr>
        <p:txBody>
          <a:bodyPr>
            <a:noAutofit/>
          </a:bodyPr>
          <a:lstStyle/>
          <a:p>
            <a:r>
              <a:rPr lang="en-US" sz="4000" dirty="0" smtClean="0"/>
              <a:t>Die </a:t>
            </a:r>
            <a:r>
              <a:rPr lang="en-US" sz="4000" dirty="0" err="1" smtClean="0"/>
              <a:t>chemischen</a:t>
            </a:r>
            <a:r>
              <a:rPr lang="en-US" sz="4000" dirty="0" smtClean="0"/>
              <a:t> </a:t>
            </a:r>
            <a:r>
              <a:rPr lang="en-US" sz="4000" dirty="0" err="1" smtClean="0"/>
              <a:t>Raptore</a:t>
            </a:r>
            <a:r>
              <a:rPr lang="en-US" sz="4000" dirty="0" smtClean="0"/>
              <a:t> </a:t>
            </a:r>
            <a:r>
              <a:rPr lang="en-US" sz="4000" dirty="0" err="1" smtClean="0"/>
              <a:t>gegen</a:t>
            </a:r>
            <a:r>
              <a:rPr lang="en-US" sz="4000" dirty="0" smtClean="0"/>
              <a:t> die </a:t>
            </a:r>
            <a:r>
              <a:rPr lang="en-US" sz="4000" dirty="0" err="1" smtClean="0"/>
              <a:t>menschliche</a:t>
            </a:r>
            <a:r>
              <a:rPr lang="en-US" sz="4000" dirty="0" smtClean="0"/>
              <a:t> </a:t>
            </a:r>
            <a:r>
              <a:rPr lang="en-US" sz="4000" dirty="0" err="1" smtClean="0"/>
              <a:t>Gesundheit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8847" y="3340770"/>
            <a:ext cx="5216380" cy="1327297"/>
          </a:xfrm>
        </p:spPr>
        <p:txBody>
          <a:bodyPr>
            <a:normAutofit/>
          </a:bodyPr>
          <a:lstStyle/>
          <a:p>
            <a:r>
              <a:rPr lang="en-US" dirty="0" err="1" smtClean="0"/>
              <a:t>Ausgefertigt</a:t>
            </a:r>
            <a:r>
              <a:rPr lang="en-US" dirty="0" smtClean="0"/>
              <a:t> von:</a:t>
            </a:r>
            <a:br>
              <a:rPr lang="en-US" dirty="0" smtClean="0"/>
            </a:br>
            <a:r>
              <a:rPr lang="en-US" dirty="0" err="1" smtClean="0"/>
              <a:t>Boyadzhieva,Vasilena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Gr.12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03" y="180754"/>
            <a:ext cx="11481206" cy="854148"/>
          </a:xfrm>
        </p:spPr>
        <p:txBody>
          <a:bodyPr/>
          <a:lstStyle/>
          <a:p>
            <a:r>
              <a:rPr lang="en-US" dirty="0" err="1" smtClean="0"/>
              <a:t>Zeitraum</a:t>
            </a:r>
            <a:r>
              <a:rPr lang="en-US" dirty="0" smtClean="0"/>
              <a:t> von </a:t>
            </a:r>
            <a:r>
              <a:rPr lang="en-US" dirty="0" err="1" smtClean="0"/>
              <a:t>Körperzerlegung</a:t>
            </a:r>
            <a:r>
              <a:rPr lang="en-US" dirty="0" smtClean="0"/>
              <a:t> 8 auf 35 </a:t>
            </a:r>
            <a:r>
              <a:rPr lang="en-US" dirty="0" err="1" smtClean="0"/>
              <a:t>Jahren</a:t>
            </a:r>
            <a:endParaRPr lang="en-US" dirty="0"/>
          </a:p>
        </p:txBody>
      </p:sp>
      <p:pic>
        <p:nvPicPr>
          <p:cNvPr id="7" name="Content Placeholder 6" descr="green-funeral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704727" y="2239261"/>
            <a:ext cx="4317151" cy="3289669"/>
          </a:xfrm>
          <a:effectLst>
            <a:softEdge rad="127000"/>
          </a:effectLst>
        </p:spPr>
      </p:pic>
      <p:pic>
        <p:nvPicPr>
          <p:cNvPr id="8" name="Picture 7" descr="010-abbauzeiten-plastik-alu-glas-etc-graf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921" y="1096809"/>
            <a:ext cx="7240909" cy="512630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0" y="364177"/>
            <a:ext cx="10058402" cy="1219200"/>
          </a:xfrm>
        </p:spPr>
        <p:txBody>
          <a:bodyPr/>
          <a:lstStyle/>
          <a:p>
            <a:r>
              <a:rPr lang="en-US" dirty="0" err="1" smtClean="0"/>
              <a:t>Intelligente</a:t>
            </a:r>
            <a:r>
              <a:rPr lang="en-US" dirty="0" smtClean="0"/>
              <a:t> </a:t>
            </a:r>
            <a:r>
              <a:rPr lang="en-US" dirty="0" err="1" smtClean="0"/>
              <a:t>Polymere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Alltag</a:t>
            </a:r>
            <a:r>
              <a:rPr lang="en-US" dirty="0" smtClean="0"/>
              <a:t>? …</a:t>
            </a:r>
            <a:r>
              <a:rPr lang="en-US" dirty="0" err="1" smtClean="0"/>
              <a:t>Naja</a:t>
            </a:r>
            <a:endParaRPr lang="en-US" dirty="0"/>
          </a:p>
        </p:txBody>
      </p:sp>
      <p:pic>
        <p:nvPicPr>
          <p:cNvPr id="3" name="Picture 2" descr="200px-Ho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1765" y="2114242"/>
            <a:ext cx="2949039" cy="35535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 descr="chicken-injected-with-hormo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520" y="3211286"/>
            <a:ext cx="2562225" cy="304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 descr="iridolog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7065" y="1773270"/>
            <a:ext cx="4673930" cy="402477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salmon.jpg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/>
          <a:srcRect l="22680" r="22680"/>
          <a:stretch>
            <a:fillRect/>
          </a:stretch>
        </p:blipFill>
        <p:spPr>
          <a:xfrm>
            <a:off x="8338276" y="1119917"/>
            <a:ext cx="3037335" cy="3348000"/>
          </a:xfrm>
          <a:effectLst>
            <a:softEdge rad="12700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b="1" dirty="0" smtClean="0"/>
              <a:t>Von </a:t>
            </a:r>
            <a:r>
              <a:rPr lang="en-US" sz="2000" b="1" dirty="0" err="1" smtClean="0"/>
              <a:t>Vegetarier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zum</a:t>
            </a:r>
            <a:r>
              <a:rPr lang="en-US" sz="2000" b="1" dirty="0" smtClean="0"/>
              <a:t> </a:t>
            </a:r>
            <a:br>
              <a:rPr lang="en-US" sz="2000" b="1" dirty="0" smtClean="0"/>
            </a:br>
            <a:r>
              <a:rPr lang="en-US" sz="2000" b="1" dirty="0" smtClean="0"/>
              <a:t>      </a:t>
            </a:r>
            <a:r>
              <a:rPr lang="en-US" sz="2000" b="1" dirty="0" err="1" smtClean="0"/>
              <a:t>Raubtier</a:t>
            </a:r>
            <a:endParaRPr lang="en-US" sz="2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sz="2000" b="1" dirty="0" err="1" smtClean="0"/>
              <a:t>Knochenmehl</a:t>
            </a:r>
            <a:endParaRPr lang="en-US" sz="2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Von </a:t>
            </a:r>
            <a:r>
              <a:rPr lang="en-US" sz="2000" b="1" dirty="0" err="1" smtClean="0"/>
              <a:t>Raubtier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zum</a:t>
            </a:r>
            <a:r>
              <a:rPr lang="en-US" sz="2000" b="1" dirty="0" smtClean="0"/>
              <a:t> </a:t>
            </a:r>
            <a:br>
              <a:rPr lang="en-US" sz="2000" b="1" dirty="0" smtClean="0"/>
            </a:br>
            <a:r>
              <a:rPr lang="en-US" sz="2000" b="1" dirty="0" smtClean="0"/>
              <a:t>     </a:t>
            </a:r>
            <a:r>
              <a:rPr lang="en-US" sz="2000" b="1" dirty="0" err="1" smtClean="0"/>
              <a:t>Vegetarier</a:t>
            </a:r>
            <a:endParaRPr lang="en-US" sz="2000" b="1" dirty="0"/>
          </a:p>
        </p:txBody>
      </p:sp>
      <p:pic>
        <p:nvPicPr>
          <p:cNvPr id="8" name="Picture Placeholder 7" descr="krava.png"/>
          <p:cNvPicPr>
            <a:picLocks noGrp="1"/>
          </p:cNvPicPr>
          <p:nvPr>
            <p:ph type="pic" sz="quarter" idx="19"/>
          </p:nvPr>
        </p:nvPicPr>
        <p:blipFill>
          <a:blip r:embed="rId3" cstate="print"/>
          <a:srcRect l="18285" r="18285"/>
          <a:stretch>
            <a:fillRect/>
          </a:stretch>
        </p:blipFill>
        <p:spPr>
          <a:xfrm>
            <a:off x="797440" y="1127051"/>
            <a:ext cx="3055839" cy="3446926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9" name="Picture Placeholder 8" descr="bra6no.jp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/>
          <a:srcRect l="22878" r="22878"/>
          <a:stretch>
            <a:fillRect/>
          </a:stretch>
        </p:blipFill>
        <p:spPr>
          <a:xfrm>
            <a:off x="4541491" y="660990"/>
            <a:ext cx="3037335" cy="3348000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847" y="232144"/>
            <a:ext cx="9216473" cy="124578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Plastificatore</a:t>
            </a:r>
            <a:r>
              <a:rPr lang="en-US" sz="3600" dirty="0" smtClean="0"/>
              <a:t>-Definition</a:t>
            </a:r>
            <a:endParaRPr lang="bg-BG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2623" y="1511594"/>
            <a:ext cx="7908669" cy="22098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Stoffe</a:t>
            </a:r>
            <a:r>
              <a:rPr lang="en-US" sz="1800" dirty="0" smtClean="0"/>
              <a:t>, die </a:t>
            </a:r>
            <a:r>
              <a:rPr lang="en-US" sz="1800" dirty="0" err="1" smtClean="0"/>
              <a:t>verschiedene</a:t>
            </a:r>
            <a:r>
              <a:rPr lang="en-US" sz="1800" dirty="0" smtClean="0"/>
              <a:t> </a:t>
            </a:r>
            <a:r>
              <a:rPr lang="en-US" sz="1800" dirty="0" err="1" smtClean="0"/>
              <a:t>chemische</a:t>
            </a:r>
            <a:r>
              <a:rPr lang="en-US" sz="1800" dirty="0" smtClean="0"/>
              <a:t> </a:t>
            </a:r>
            <a:r>
              <a:rPr lang="en-US" sz="1800" dirty="0" err="1" smtClean="0"/>
              <a:t>Verbindungen</a:t>
            </a:r>
            <a:r>
              <a:rPr lang="en-US" sz="1800" dirty="0" smtClean="0"/>
              <a:t> und </a:t>
            </a:r>
            <a:r>
              <a:rPr lang="en-US" sz="1800" dirty="0" err="1" smtClean="0"/>
              <a:t>Wechselwirkungen</a:t>
            </a:r>
            <a:r>
              <a:rPr lang="en-US" sz="1800" dirty="0" smtClean="0"/>
              <a:t> </a:t>
            </a:r>
            <a:r>
              <a:rPr lang="en-US" sz="1800" dirty="0" err="1" smtClean="0"/>
              <a:t>nicht</a:t>
            </a:r>
            <a:r>
              <a:rPr lang="en-US" sz="1800" dirty="0" smtClean="0"/>
              <a:t> </a:t>
            </a:r>
            <a:r>
              <a:rPr lang="en-US" sz="1800" dirty="0" err="1" smtClean="0"/>
              <a:t>nur</a:t>
            </a:r>
            <a:r>
              <a:rPr lang="en-US" sz="1800" dirty="0" smtClean="0"/>
              <a:t> </a:t>
            </a:r>
            <a:r>
              <a:rPr lang="en-US" sz="1800" dirty="0" err="1" smtClean="0"/>
              <a:t>zwischen</a:t>
            </a:r>
            <a:r>
              <a:rPr lang="en-US" sz="1800" dirty="0" smtClean="0"/>
              <a:t> den </a:t>
            </a:r>
            <a:r>
              <a:rPr lang="en-US" sz="1800" dirty="0" err="1" smtClean="0"/>
              <a:t>Monomeren</a:t>
            </a:r>
            <a:r>
              <a:rPr lang="en-US" sz="1800" dirty="0" smtClean="0"/>
              <a:t>, </a:t>
            </a:r>
            <a:r>
              <a:rPr lang="en-US" sz="1800" dirty="0" err="1" smtClean="0"/>
              <a:t>sondern</a:t>
            </a:r>
            <a:r>
              <a:rPr lang="en-US" sz="1800" dirty="0" smtClean="0"/>
              <a:t> </a:t>
            </a:r>
            <a:r>
              <a:rPr lang="en-US" sz="1800" dirty="0" err="1" smtClean="0"/>
              <a:t>auch</a:t>
            </a:r>
            <a:r>
              <a:rPr lang="en-US" sz="1800" dirty="0" smtClean="0"/>
              <a:t> </a:t>
            </a:r>
            <a:r>
              <a:rPr lang="en-US" sz="1800" dirty="0" err="1" smtClean="0"/>
              <a:t>zwischen</a:t>
            </a:r>
            <a:r>
              <a:rPr lang="en-US" sz="1800" dirty="0" smtClean="0"/>
              <a:t> den und </a:t>
            </a:r>
            <a:r>
              <a:rPr lang="en-US" sz="1800" dirty="0" err="1" smtClean="0"/>
              <a:t>der</a:t>
            </a:r>
            <a:r>
              <a:rPr lang="en-US" sz="1800" dirty="0" smtClean="0"/>
              <a:t> </a:t>
            </a:r>
            <a:r>
              <a:rPr lang="en-US" sz="1800" dirty="0" err="1" smtClean="0"/>
              <a:t>Umgebung</a:t>
            </a:r>
            <a:r>
              <a:rPr lang="en-US" sz="1800" dirty="0" smtClean="0"/>
              <a:t> </a:t>
            </a:r>
            <a:r>
              <a:rPr lang="en-US" sz="1800" dirty="0" err="1" smtClean="0"/>
              <a:t>beeinflußen</a:t>
            </a:r>
            <a:r>
              <a:rPr lang="en-US" sz="1800" dirty="0" smtClean="0"/>
              <a:t>. Auf </a:t>
            </a:r>
            <a:r>
              <a:rPr lang="en-US" sz="1800" dirty="0" err="1" smtClean="0"/>
              <a:t>dieser</a:t>
            </a:r>
            <a:r>
              <a:rPr lang="en-US" sz="1800" dirty="0" smtClean="0"/>
              <a:t> Weise, </a:t>
            </a:r>
            <a:r>
              <a:rPr lang="en-US" sz="1800" dirty="0" err="1" smtClean="0"/>
              <a:t>im</a:t>
            </a:r>
            <a:r>
              <a:rPr lang="en-US" sz="1800" dirty="0" smtClean="0"/>
              <a:t> </a:t>
            </a:r>
            <a:r>
              <a:rPr lang="en-US" sz="1800" dirty="0" err="1" smtClean="0"/>
              <a:t>Abhang</a:t>
            </a:r>
            <a:r>
              <a:rPr lang="en-US" sz="1800" dirty="0" smtClean="0"/>
              <a:t> </a:t>
            </a:r>
            <a:r>
              <a:rPr lang="en-US" sz="1800" dirty="0" err="1" smtClean="0"/>
              <a:t>vom</a:t>
            </a:r>
            <a:r>
              <a:rPr lang="en-US" sz="1800" dirty="0" smtClean="0"/>
              <a:t> </a:t>
            </a:r>
            <a:r>
              <a:rPr lang="en-US" sz="1800" dirty="0" err="1" smtClean="0"/>
              <a:t>Gebrauch</a:t>
            </a:r>
            <a:r>
              <a:rPr lang="en-US" sz="1800" dirty="0" smtClean="0"/>
              <a:t>, </a:t>
            </a:r>
            <a:r>
              <a:rPr lang="en-US" sz="1800" dirty="0" err="1" smtClean="0"/>
              <a:t>verleiht</a:t>
            </a:r>
            <a:r>
              <a:rPr lang="en-US" sz="1800" dirty="0" smtClean="0"/>
              <a:t> man </a:t>
            </a:r>
            <a:r>
              <a:rPr lang="en-US" sz="1800" dirty="0" err="1" smtClean="0"/>
              <a:t>Flexibilität</a:t>
            </a:r>
            <a:r>
              <a:rPr lang="en-US" sz="1800" dirty="0" smtClean="0"/>
              <a:t>, </a:t>
            </a:r>
            <a:r>
              <a:rPr lang="en-US" sz="1800" dirty="0" err="1" smtClean="0"/>
              <a:t>Festigkeit</a:t>
            </a:r>
            <a:r>
              <a:rPr lang="en-US" sz="1800" dirty="0" smtClean="0"/>
              <a:t>, </a:t>
            </a:r>
            <a:r>
              <a:rPr lang="en-US" sz="1800" dirty="0" err="1" smtClean="0"/>
              <a:t>Widerstandsfähigkeit</a:t>
            </a:r>
            <a:r>
              <a:rPr lang="en-US" sz="1800" dirty="0" smtClean="0"/>
              <a:t>, </a:t>
            </a:r>
            <a:r>
              <a:rPr lang="en-US" sz="1800" dirty="0" err="1" smtClean="0"/>
              <a:t>elektrische</a:t>
            </a:r>
            <a:r>
              <a:rPr lang="en-US" sz="1800" dirty="0" smtClean="0"/>
              <a:t> </a:t>
            </a:r>
            <a:r>
              <a:rPr lang="en-US" sz="1800" dirty="0" err="1" smtClean="0"/>
              <a:t>Leitfähigkeit</a:t>
            </a:r>
            <a:r>
              <a:rPr lang="en-US" sz="1800" dirty="0" smtClean="0"/>
              <a:t> und </a:t>
            </a:r>
            <a:r>
              <a:rPr lang="en-US" sz="1800" dirty="0" err="1" smtClean="0"/>
              <a:t>andere</a:t>
            </a:r>
            <a:r>
              <a:rPr lang="en-US" sz="1800" dirty="0" smtClean="0"/>
              <a:t>.</a:t>
            </a:r>
            <a:endParaRPr lang="bg-BG" sz="3600" dirty="0"/>
          </a:p>
        </p:txBody>
      </p:sp>
      <p:pic>
        <p:nvPicPr>
          <p:cNvPr id="4" name="Picture 3" descr="9455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2663" y="3017100"/>
            <a:ext cx="2601765" cy="19435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 descr="vt-kunststoffindustr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3385" y="3049624"/>
            <a:ext cx="4040372" cy="139308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609" y="4531241"/>
            <a:ext cx="10781614" cy="19971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Die </a:t>
            </a:r>
            <a:r>
              <a:rPr lang="en-US" sz="2000" b="1" dirty="0" err="1" smtClean="0"/>
              <a:t>Kunststoffe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treten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immer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häufiger</a:t>
            </a:r>
            <a:r>
              <a:rPr lang="en-US" sz="2000" b="1" dirty="0" smtClean="0"/>
              <a:t> in </a:t>
            </a:r>
            <a:r>
              <a:rPr lang="en-US" sz="2000" b="1" dirty="0" err="1" smtClean="0"/>
              <a:t>unseren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Alltag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ein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Wenn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wir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umsehen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können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wir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überall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Kunststoffe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finden</a:t>
            </a:r>
            <a:r>
              <a:rPr lang="en-US" sz="2000" b="1" dirty="0" smtClean="0"/>
              <a:t>: den </a:t>
            </a:r>
            <a:r>
              <a:rPr lang="en-US" sz="2000" b="1" dirty="0" err="1" smtClean="0"/>
              <a:t>Strohhalm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im</a:t>
            </a:r>
            <a:r>
              <a:rPr lang="en-US" sz="2000" b="1" dirty="0" smtClean="0"/>
              <a:t> Café, die </a:t>
            </a:r>
            <a:r>
              <a:rPr lang="en-US" sz="2000" b="1" dirty="0" err="1" smtClean="0"/>
              <a:t>Wasserflasche</a:t>
            </a:r>
            <a:r>
              <a:rPr lang="en-US" sz="2000" b="1" dirty="0" smtClean="0"/>
              <a:t> in </a:t>
            </a:r>
            <a:r>
              <a:rPr lang="en-US" sz="2000" b="1" dirty="0" err="1" smtClean="0"/>
              <a:t>Kaufland</a:t>
            </a:r>
            <a:r>
              <a:rPr lang="en-US" sz="2000" b="1" dirty="0" smtClean="0"/>
              <a:t>, die </a:t>
            </a:r>
            <a:r>
              <a:rPr lang="en-US" sz="2000" b="1" dirty="0" err="1" smtClean="0"/>
              <a:t>Tüte</a:t>
            </a:r>
            <a:r>
              <a:rPr lang="en-US" sz="2000" b="1" dirty="0" smtClean="0"/>
              <a:t> in Piccadilly etc. </a:t>
            </a:r>
            <a:r>
              <a:rPr lang="en-US" sz="2000" b="1" dirty="0" err="1" smtClean="0"/>
              <a:t>Leider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halten</a:t>
            </a:r>
            <a:r>
              <a:rPr lang="en-US" sz="2000" b="1" dirty="0" smtClean="0"/>
              <a:t> die </a:t>
            </a:r>
            <a:r>
              <a:rPr lang="en-US" sz="2000" b="1" dirty="0" err="1" smtClean="0"/>
              <a:t>meisten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zu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auch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zähle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für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praktische</a:t>
            </a:r>
            <a:r>
              <a:rPr lang="en-US" sz="2000" b="1" dirty="0" smtClean="0"/>
              <a:t> und </a:t>
            </a:r>
            <a:r>
              <a:rPr lang="en-US" sz="2000" b="1" dirty="0" err="1" smtClean="0"/>
              <a:t>erleichende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Materiale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12" name="Picture Placeholder 11" descr="8462850dbb62c4bd159ee1ad55df6950_XL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rcRect t="2381" b="2381"/>
          <a:stretch>
            <a:fillRect/>
          </a:stretch>
        </p:blipFill>
        <p:spPr>
          <a:xfrm>
            <a:off x="759192" y="956930"/>
            <a:ext cx="4975243" cy="3316828"/>
          </a:xfrm>
          <a:effectLst>
            <a:softEdge rad="127000"/>
          </a:effectLst>
        </p:spPr>
      </p:pic>
      <p:pic>
        <p:nvPicPr>
          <p:cNvPr id="13" name="Picture Placeholder 12" descr="Branche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rcRect t="27805" b="27805"/>
          <a:stretch>
            <a:fillRect/>
          </a:stretch>
        </p:blipFill>
        <p:spPr>
          <a:xfrm>
            <a:off x="6448617" y="935665"/>
            <a:ext cx="4975243" cy="3316828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956036"/>
              </p:ext>
            </p:extLst>
          </p:nvPr>
        </p:nvGraphicFramePr>
        <p:xfrm>
          <a:off x="6384851" y="1945760"/>
          <a:ext cx="5608676" cy="413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Plastiktueten-c6ac4fb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7320" y="3609866"/>
            <a:ext cx="5231219" cy="27165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1" descr="nostrawday_visual_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138" y="946299"/>
            <a:ext cx="2477899" cy="23827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 descr="plastiktasch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6784" y="416110"/>
            <a:ext cx="3030612" cy="30306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Picture 13" descr="plastic_planet_stills1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15593" y="202018"/>
            <a:ext cx="4269859" cy="16914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35874" y="987054"/>
            <a:ext cx="6313782" cy="485021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err="1" smtClean="0"/>
              <a:t>Gasen</a:t>
            </a:r>
            <a:r>
              <a:rPr lang="en-US" dirty="0" smtClean="0"/>
              <a:t> </a:t>
            </a:r>
            <a:r>
              <a:rPr lang="en-US" dirty="0" err="1" smtClean="0"/>
              <a:t>durchkommen</a:t>
            </a:r>
            <a:endParaRPr lang="en-US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err="1" smtClean="0"/>
              <a:t>Keine</a:t>
            </a:r>
            <a:r>
              <a:rPr lang="en-US" dirty="0" smtClean="0"/>
              <a:t> Adhesion von </a:t>
            </a:r>
            <a:r>
              <a:rPr lang="en-US" dirty="0" err="1" smtClean="0"/>
              <a:t>Thrombozyten</a:t>
            </a:r>
            <a:r>
              <a:rPr lang="en-US" dirty="0" smtClean="0"/>
              <a:t>    </a:t>
            </a:r>
          </a:p>
          <a:p>
            <a:pPr>
              <a:lnSpc>
                <a:spcPct val="150000"/>
              </a:lnSpc>
              <a:buNone/>
            </a:pPr>
            <a:endParaRPr lang="en-US" sz="1400" dirty="0" smtClean="0"/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</p:txBody>
      </p:sp>
      <p:pic>
        <p:nvPicPr>
          <p:cNvPr id="4" name="Picture 3" descr="blood_b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3461" y="1148316"/>
            <a:ext cx="4476027" cy="452078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 descr="th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220" y="2498116"/>
            <a:ext cx="4696000" cy="370322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Down Arrow 5"/>
          <p:cNvSpPr/>
          <p:nvPr/>
        </p:nvSpPr>
        <p:spPr>
          <a:xfrm rot="7545459">
            <a:off x="4945904" y="5346496"/>
            <a:ext cx="378842" cy="1019703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TextBox 6"/>
          <p:cNvSpPr txBox="1"/>
          <p:nvPr/>
        </p:nvSpPr>
        <p:spPr>
          <a:xfrm>
            <a:off x="5550195" y="6018028"/>
            <a:ext cx="288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Thrombozytenbeutel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ndocrine Disruptors logo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8807" y="792338"/>
            <a:ext cx="4157472" cy="444398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745" y="584789"/>
            <a:ext cx="10853887" cy="110578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“</a:t>
            </a:r>
            <a:r>
              <a:rPr lang="en-US" sz="4000" dirty="0" err="1" smtClean="0"/>
              <a:t>Endokrine</a:t>
            </a:r>
            <a:r>
              <a:rPr lang="en-US" sz="4000" dirty="0" smtClean="0"/>
              <a:t> </a:t>
            </a:r>
            <a:r>
              <a:rPr lang="en-US" sz="4000" dirty="0" err="1" smtClean="0"/>
              <a:t>Dizraptore</a:t>
            </a:r>
            <a:r>
              <a:rPr lang="en-US" sz="4000" dirty="0" smtClean="0"/>
              <a:t>”:</a:t>
            </a:r>
            <a:endParaRPr lang="bg-BG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0577" y="1724247"/>
            <a:ext cx="7472735" cy="244371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err="1" smtClean="0"/>
              <a:t>Umfassender</a:t>
            </a:r>
            <a:r>
              <a:rPr lang="en-US" dirty="0" smtClean="0"/>
              <a:t> </a:t>
            </a:r>
            <a:r>
              <a:rPr lang="en-US" dirty="0" err="1" smtClean="0"/>
              <a:t>Begriff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polymere</a:t>
            </a:r>
            <a:r>
              <a:rPr lang="en-US" dirty="0" smtClean="0"/>
              <a:t> </a:t>
            </a:r>
            <a:r>
              <a:rPr lang="en-US" dirty="0" err="1" smtClean="0"/>
              <a:t>Stoffe,die</a:t>
            </a:r>
            <a:r>
              <a:rPr lang="en-US" dirty="0" smtClean="0"/>
              <a:t> die </a:t>
            </a:r>
            <a:br>
              <a:rPr lang="en-US" dirty="0" smtClean="0"/>
            </a:br>
            <a:r>
              <a:rPr lang="en-US" dirty="0" err="1" smtClean="0"/>
              <a:t>Geschlechtshormone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imitieren</a:t>
            </a:r>
            <a:r>
              <a:rPr lang="en-US" dirty="0" smtClean="0"/>
              <a:t>.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69" y="329609"/>
            <a:ext cx="7600321" cy="1020726"/>
          </a:xfrm>
        </p:spPr>
        <p:txBody>
          <a:bodyPr/>
          <a:lstStyle/>
          <a:p>
            <a:r>
              <a:rPr lang="en-US" dirty="0" err="1" smtClean="0"/>
              <a:t>Hauptwirkung</a:t>
            </a:r>
            <a:r>
              <a:rPr lang="en-US" dirty="0" smtClean="0"/>
              <a:t> von </a:t>
            </a:r>
            <a:r>
              <a:rPr lang="en-US" dirty="0" err="1" smtClean="0"/>
              <a:t>EDen</a:t>
            </a:r>
            <a:endParaRPr lang="en-US" dirty="0"/>
          </a:p>
        </p:txBody>
      </p:sp>
      <p:pic>
        <p:nvPicPr>
          <p:cNvPr id="4" name="Picture 3" descr="whole-cell-10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7370" y="1350335"/>
            <a:ext cx="6326815" cy="5061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АРОМАТИЗАТОР-“smartline”-300-ml-100-ml-ГРАТИС.jpg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/>
          <a:srcRect l="4394" r="4394"/>
          <a:stretch>
            <a:fillRect/>
          </a:stretch>
        </p:blipFill>
        <p:spPr>
          <a:xfrm>
            <a:off x="5525514" y="3657199"/>
            <a:ext cx="2993366" cy="2305338"/>
          </a:xfrm>
          <a:effectLst>
            <a:softEdge rad="127000"/>
          </a:effectLst>
        </p:spPr>
      </p:pic>
      <p:pic>
        <p:nvPicPr>
          <p:cNvPr id="13" name="Picture Placeholder 12" descr="precociouspuberty-660x495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18125" r="18125"/>
          <a:stretch>
            <a:fillRect/>
          </a:stretch>
        </p:blipFill>
        <p:spPr>
          <a:xfrm>
            <a:off x="851428" y="1041458"/>
            <a:ext cx="3886200" cy="4572000"/>
          </a:xfrm>
          <a:effectLst>
            <a:softEdge rad="127000"/>
          </a:effectLst>
        </p:spPr>
      </p:pic>
      <p:sp>
        <p:nvSpPr>
          <p:cNvPr id="14" name="TextBox 13"/>
          <p:cNvSpPr txBox="1"/>
          <p:nvPr/>
        </p:nvSpPr>
        <p:spPr>
          <a:xfrm>
            <a:off x="1010092" y="5794745"/>
            <a:ext cx="387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Vorzeitige</a:t>
            </a:r>
            <a:r>
              <a:rPr lang="en-US" dirty="0" smtClean="0"/>
              <a:t> </a:t>
            </a:r>
            <a:r>
              <a:rPr lang="en-US" dirty="0" err="1" smtClean="0"/>
              <a:t>Pubertät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neunten</a:t>
            </a:r>
            <a:r>
              <a:rPr lang="en-US" dirty="0" smtClean="0"/>
              <a:t> </a:t>
            </a:r>
            <a:r>
              <a:rPr lang="en-US" dirty="0" err="1" smtClean="0"/>
              <a:t>Jahr</a:t>
            </a:r>
            <a:r>
              <a:rPr lang="en-US" dirty="0" smtClean="0"/>
              <a:t> in Peru</a:t>
            </a:r>
            <a:endParaRPr lang="bg-BG" dirty="0"/>
          </a:p>
        </p:txBody>
      </p:sp>
      <p:pic>
        <p:nvPicPr>
          <p:cNvPr id="17" name="Picture Placeholder 16" descr="877-2743-large.jp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/>
          <a:srcRect t="11485" b="11485"/>
          <a:stretch>
            <a:fillRect/>
          </a:stretch>
        </p:blipFill>
        <p:spPr>
          <a:xfrm>
            <a:off x="5515455" y="519114"/>
            <a:ext cx="2992437" cy="2305050"/>
          </a:xfrm>
          <a:effectLst>
            <a:softEdge rad="127000"/>
          </a:effectLst>
        </p:spPr>
      </p:pic>
      <p:pic>
        <p:nvPicPr>
          <p:cNvPr id="18" name="Picture 17" descr="Pro (51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7520" y="1845226"/>
            <a:ext cx="2888301" cy="28331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9" name="TextBox 18"/>
          <p:cNvSpPr txBox="1"/>
          <p:nvPr/>
        </p:nvSpPr>
        <p:spPr>
          <a:xfrm>
            <a:off x="9526772" y="4742121"/>
            <a:ext cx="2052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Einen</a:t>
            </a:r>
            <a:r>
              <a:rPr lang="en-US" dirty="0" smtClean="0"/>
              <a:t> Fall </a:t>
            </a:r>
            <a:r>
              <a:rPr lang="en-US" dirty="0" err="1" smtClean="0"/>
              <a:t>aus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den USA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164</Words>
  <Application>Microsoft Office PowerPoint</Application>
  <PresentationFormat>Benutzerdefiniert</PresentationFormat>
  <Paragraphs>25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TS103431377</vt:lpstr>
      <vt:lpstr>Die chemischen Raptore gegen die menschliche Gesundheit</vt:lpstr>
      <vt:lpstr>PowerPoint-Präsentation</vt:lpstr>
      <vt:lpstr>Plastificatore-Definition</vt:lpstr>
      <vt:lpstr>PowerPoint-Präsentation</vt:lpstr>
      <vt:lpstr>PowerPoint-Präsentation</vt:lpstr>
      <vt:lpstr>PowerPoint-Präsentation</vt:lpstr>
      <vt:lpstr>“Endokrine Dizraptore”:</vt:lpstr>
      <vt:lpstr>Hauptwirkung von EDen</vt:lpstr>
      <vt:lpstr>PowerPoint-Präsentation</vt:lpstr>
      <vt:lpstr>Zeitraum von Körperzerlegung 8 auf 35 Jahren</vt:lpstr>
      <vt:lpstr>Intelligente Polymere im Alltag? …Naja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2014-01-19T17:55:18Z</dcterms:created>
  <dcterms:modified xsi:type="dcterms:W3CDTF">2014-01-24T15:30:45Z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